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52" r:id="rId4"/>
    <p:sldId id="258" r:id="rId5"/>
    <p:sldId id="351" r:id="rId6"/>
    <p:sldId id="259" r:id="rId7"/>
    <p:sldId id="299" r:id="rId8"/>
    <p:sldId id="300" r:id="rId9"/>
    <p:sldId id="347" r:id="rId10"/>
    <p:sldId id="260" r:id="rId11"/>
    <p:sldId id="349" r:id="rId12"/>
    <p:sldId id="353" r:id="rId13"/>
    <p:sldId id="348" r:id="rId14"/>
    <p:sldId id="261" r:id="rId15"/>
    <p:sldId id="322" r:id="rId16"/>
    <p:sldId id="323" r:id="rId17"/>
    <p:sldId id="301" r:id="rId18"/>
    <p:sldId id="330" r:id="rId19"/>
    <p:sldId id="302" r:id="rId20"/>
    <p:sldId id="324" r:id="rId21"/>
    <p:sldId id="325" r:id="rId22"/>
    <p:sldId id="262" r:id="rId23"/>
    <p:sldId id="303" r:id="rId24"/>
    <p:sldId id="304" r:id="rId25"/>
    <p:sldId id="331" r:id="rId26"/>
    <p:sldId id="332" r:id="rId27"/>
    <p:sldId id="263" r:id="rId28"/>
    <p:sldId id="305" r:id="rId29"/>
    <p:sldId id="306" r:id="rId30"/>
    <p:sldId id="333" r:id="rId31"/>
    <p:sldId id="334" r:id="rId32"/>
    <p:sldId id="335" r:id="rId33"/>
    <p:sldId id="264" r:id="rId34"/>
    <p:sldId id="336" r:id="rId35"/>
    <p:sldId id="265" r:id="rId36"/>
    <p:sldId id="309" r:id="rId37"/>
    <p:sldId id="310" r:id="rId38"/>
    <p:sldId id="311" r:id="rId39"/>
    <p:sldId id="337" r:id="rId40"/>
    <p:sldId id="266" r:id="rId41"/>
    <p:sldId id="350" r:id="rId42"/>
    <p:sldId id="342" r:id="rId43"/>
    <p:sldId id="343" r:id="rId44"/>
    <p:sldId id="344" r:id="rId45"/>
    <p:sldId id="345" r:id="rId46"/>
    <p:sldId id="267" r:id="rId47"/>
    <p:sldId id="338" r:id="rId48"/>
    <p:sldId id="339" r:id="rId49"/>
    <p:sldId id="340" r:id="rId50"/>
    <p:sldId id="341" r:id="rId51"/>
    <p:sldId id="346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054" autoAdjust="0"/>
  </p:normalViewPr>
  <p:slideViewPr>
    <p:cSldViewPr>
      <p:cViewPr varScale="1">
        <p:scale>
          <a:sx n="79" d="100"/>
          <a:sy n="79" d="100"/>
        </p:scale>
        <p:origin x="-157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D7BDC-0E26-40CD-877D-CD833363AAA8}" type="datetimeFigureOut">
              <a:rPr lang="ko-KR" altLang="en-US" smtClean="0"/>
              <a:pPr/>
              <a:t>2016-06-29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15F46-FCAE-4D76-8DC2-D474472F71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A.I.(Artificial Intelligence), Self</a:t>
            </a:r>
            <a:r>
              <a:rPr lang="en-US" altLang="ko-KR" baseline="0" dirty="0" smtClean="0"/>
              <a:t>-Driving Car, Robot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815F46-FCAE-4D76-8DC2-D474472F717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815F46-FCAE-4D76-8DC2-D474472F717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EAA9-2E6A-42F9-9DA1-B55B35D184A3}" type="datetimeFigureOut">
              <a:rPr lang="ko-KR" altLang="en-US" smtClean="0"/>
              <a:pPr/>
              <a:t>2016-06-29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BB4E-836F-405D-9682-81E632C37D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EAA9-2E6A-42F9-9DA1-B55B35D184A3}" type="datetimeFigureOut">
              <a:rPr lang="ko-KR" altLang="en-US" smtClean="0"/>
              <a:pPr/>
              <a:t>2016-06-29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BB4E-836F-405D-9682-81E632C37D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EAA9-2E6A-42F9-9DA1-B55B35D184A3}" type="datetimeFigureOut">
              <a:rPr lang="ko-KR" altLang="en-US" smtClean="0"/>
              <a:pPr/>
              <a:t>2016-06-29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BB4E-836F-405D-9682-81E632C37D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EAA9-2E6A-42F9-9DA1-B55B35D184A3}" type="datetimeFigureOut">
              <a:rPr lang="ko-KR" altLang="en-US" smtClean="0"/>
              <a:pPr/>
              <a:t>2016-06-29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BB4E-836F-405D-9682-81E632C37D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EAA9-2E6A-42F9-9DA1-B55B35D184A3}" type="datetimeFigureOut">
              <a:rPr lang="ko-KR" altLang="en-US" smtClean="0"/>
              <a:pPr/>
              <a:t>2016-06-29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BB4E-836F-405D-9682-81E632C37D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EAA9-2E6A-42F9-9DA1-B55B35D184A3}" type="datetimeFigureOut">
              <a:rPr lang="ko-KR" altLang="en-US" smtClean="0"/>
              <a:pPr/>
              <a:t>2016-06-29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BB4E-836F-405D-9682-81E632C37D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EAA9-2E6A-42F9-9DA1-B55B35D184A3}" type="datetimeFigureOut">
              <a:rPr lang="ko-KR" altLang="en-US" smtClean="0"/>
              <a:pPr/>
              <a:t>2016-06-29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BB4E-836F-405D-9682-81E632C37D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EAA9-2E6A-42F9-9DA1-B55B35D184A3}" type="datetimeFigureOut">
              <a:rPr lang="ko-KR" altLang="en-US" smtClean="0"/>
              <a:pPr/>
              <a:t>2016-06-29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BB4E-836F-405D-9682-81E632C37D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EAA9-2E6A-42F9-9DA1-B55B35D184A3}" type="datetimeFigureOut">
              <a:rPr lang="ko-KR" altLang="en-US" smtClean="0"/>
              <a:pPr/>
              <a:t>2016-06-29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BB4E-836F-405D-9682-81E632C37D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EAA9-2E6A-42F9-9DA1-B55B35D184A3}" type="datetimeFigureOut">
              <a:rPr lang="ko-KR" altLang="en-US" smtClean="0"/>
              <a:pPr/>
              <a:t>2016-06-29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BB4E-836F-405D-9682-81E632C37D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EAA9-2E6A-42F9-9DA1-B55B35D184A3}" type="datetimeFigureOut">
              <a:rPr lang="ko-KR" altLang="en-US" smtClean="0"/>
              <a:pPr/>
              <a:t>2016-06-29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BB4E-836F-405D-9682-81E632C37D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4EAA9-2E6A-42F9-9DA1-B55B35D184A3}" type="datetimeFigureOut">
              <a:rPr lang="ko-KR" altLang="en-US" smtClean="0"/>
              <a:pPr/>
              <a:t>2016-06-29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7BB4E-836F-405D-9682-81E632C37D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sdcard.org/downloads/index.html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sourceforge.net/projects/win32diskimager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elinux.org/RPi_config.txt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22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22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22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youtube.com/watch?v=ym3mnMdEtkg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code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6XvmhE1J9PY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youtube.com/watch?v=6xFzVuxldqs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hyperlink" Target="https://vimeo.com/16877367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raspberrypi.org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raspberrypi.org/help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raspberrypi.org/resources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836712"/>
            <a:ext cx="80073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SW Education Training</a:t>
            </a:r>
          </a:p>
          <a:p>
            <a:pPr algn="ctr"/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for Cambodia Teacher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5656" y="2988241"/>
            <a:ext cx="5938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/>
              <a:t>SW Education for Raspberry pi</a:t>
            </a:r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619672" y="3933056"/>
            <a:ext cx="5879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- First  </a:t>
            </a:r>
            <a:r>
              <a:rPr lang="en-US" altLang="ko-KR" sz="2400" dirty="0" err="1" smtClean="0"/>
              <a:t>Lession</a:t>
            </a:r>
            <a:r>
              <a:rPr lang="en-US" altLang="ko-KR" sz="2400" dirty="0" smtClean="0"/>
              <a:t> : Setting up raspberry pi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14705" y="5085184"/>
            <a:ext cx="241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Lecturer : Kim </a:t>
            </a:r>
            <a:r>
              <a:rPr lang="en-US" altLang="ko-KR" dirty="0" err="1" smtClean="0"/>
              <a:t>Ki</a:t>
            </a:r>
            <a:r>
              <a:rPr lang="en-US" altLang="ko-KR" dirty="0" smtClean="0"/>
              <a:t> Tae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82657" y="551723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(taesamja12345@gmail.com)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87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Setting up raspberry pi</a:t>
            </a:r>
            <a:endParaRPr lang="ko-KR" altLang="en-US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971600" y="1628800"/>
            <a:ext cx="113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Materials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71600" y="2996952"/>
            <a:ext cx="195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Installation Steps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71600" y="450912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Applications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51520" y="908720"/>
            <a:ext cx="169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SW : Materials</a:t>
            </a:r>
          </a:p>
        </p:txBody>
      </p:sp>
      <p:pic>
        <p:nvPicPr>
          <p:cNvPr id="37889" name="Picture 1" descr="C:\Users\kitai\Desktop\제목 없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7920880" cy="4680520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2411760" y="908720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confirm material lists of your </a:t>
            </a:r>
            <a:r>
              <a:rPr lang="en-US" altLang="ko-KR" dirty="0" err="1" smtClean="0">
                <a:solidFill>
                  <a:srgbClr val="FF0000"/>
                </a:solidFill>
              </a:rPr>
              <a:t>usb</a:t>
            </a:r>
            <a:r>
              <a:rPr lang="en-US" altLang="ko-KR" dirty="0" smtClean="0">
                <a:solidFill>
                  <a:srgbClr val="FF0000"/>
                </a:solidFill>
              </a:rPr>
              <a:t> card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1520" y="188640"/>
            <a:ext cx="113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Materials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_x216349424" descr="EMB00001e3820f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56792"/>
            <a:ext cx="1453993" cy="1368152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20" y="836712"/>
            <a:ext cx="17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HW : Materials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691680" y="2627620"/>
            <a:ext cx="17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Raspberry pi 3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691680" y="3779748"/>
            <a:ext cx="1483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Power Cable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91680" y="4453832"/>
            <a:ext cx="2353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MicroSD</a:t>
            </a:r>
            <a:r>
              <a:rPr lang="en-US" altLang="ko-KR" dirty="0" smtClean="0"/>
              <a:t> Adapter of </a:t>
            </a:r>
          </a:p>
          <a:p>
            <a:r>
              <a:rPr lang="en-US" altLang="ko-KR" dirty="0" err="1" smtClean="0"/>
              <a:t>usb</a:t>
            </a:r>
            <a:r>
              <a:rPr lang="en-US" altLang="ko-KR" dirty="0" smtClean="0"/>
              <a:t> type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691680" y="5939988"/>
            <a:ext cx="1564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MicroSD</a:t>
            </a:r>
            <a:r>
              <a:rPr lang="en-US" altLang="ko-KR" dirty="0" smtClean="0"/>
              <a:t> 16G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516216" y="2339588"/>
            <a:ext cx="256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Hdmi</a:t>
            </a:r>
            <a:r>
              <a:rPr lang="en-US" altLang="ko-KR" dirty="0" smtClean="0"/>
              <a:t> to </a:t>
            </a:r>
            <a:r>
              <a:rPr lang="en-US" altLang="ko-KR" dirty="0" err="1" smtClean="0"/>
              <a:t>vga</a:t>
            </a:r>
            <a:r>
              <a:rPr lang="en-US" altLang="ko-KR" dirty="0" smtClean="0"/>
              <a:t> converter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516216" y="5662989"/>
            <a:ext cx="2305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Keyboard &amp; Mouse </a:t>
            </a:r>
          </a:p>
          <a:p>
            <a:r>
              <a:rPr lang="en-US" altLang="ko-KR" dirty="0" smtClean="0"/>
              <a:t>of </a:t>
            </a:r>
            <a:r>
              <a:rPr lang="en-US" altLang="ko-KR" dirty="0" err="1" smtClean="0"/>
              <a:t>usb</a:t>
            </a:r>
            <a:r>
              <a:rPr lang="en-US" altLang="ko-KR" dirty="0" smtClean="0"/>
              <a:t> type</a:t>
            </a:r>
            <a:endParaRPr lang="ko-KR" altLang="en-US" dirty="0"/>
          </a:p>
        </p:txBody>
      </p:sp>
      <p:pic>
        <p:nvPicPr>
          <p:cNvPr id="27" name="Picture 3" descr="C:\Users\kitai\Desktop\제목 없음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556792"/>
            <a:ext cx="1881227" cy="1152128"/>
          </a:xfrm>
          <a:prstGeom prst="rect">
            <a:avLst/>
          </a:prstGeom>
          <a:noFill/>
        </p:spPr>
      </p:pic>
      <p:pic>
        <p:nvPicPr>
          <p:cNvPr id="28" name="Picture 4" descr="C:\Users\kitai\Desktop\제목 없음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5229200"/>
            <a:ext cx="1872208" cy="1080120"/>
          </a:xfrm>
          <a:prstGeom prst="rect">
            <a:avLst/>
          </a:prstGeom>
          <a:noFill/>
        </p:spPr>
      </p:pic>
      <p:pic>
        <p:nvPicPr>
          <p:cNvPr id="29" name="Picture 5" descr="C:\Users\kitai\Desktop\제목 없음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5651956"/>
            <a:ext cx="782614" cy="648072"/>
          </a:xfrm>
          <a:prstGeom prst="rect">
            <a:avLst/>
          </a:prstGeom>
          <a:noFill/>
        </p:spPr>
      </p:pic>
      <p:pic>
        <p:nvPicPr>
          <p:cNvPr id="31" name="Picture 7" descr="C:\Users\kitai\Desktop\제목 없음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3429000"/>
            <a:ext cx="1440160" cy="720080"/>
          </a:xfrm>
          <a:prstGeom prst="rect">
            <a:avLst/>
          </a:prstGeom>
          <a:noFill/>
        </p:spPr>
      </p:pic>
      <p:pic>
        <p:nvPicPr>
          <p:cNvPr id="33" name="Picture 2" descr="C:\Users\kitai\Desktop\제목 없음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20" y="4437112"/>
            <a:ext cx="732166" cy="736800"/>
          </a:xfrm>
          <a:prstGeom prst="rect">
            <a:avLst/>
          </a:prstGeom>
          <a:noFill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0" y="3428999"/>
            <a:ext cx="1872208" cy="14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6516216" y="449982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Vga</a:t>
            </a:r>
            <a:r>
              <a:rPr lang="en-US" altLang="ko-KR" dirty="0" smtClean="0"/>
              <a:t> Monitor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51520" y="188640"/>
            <a:ext cx="113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Materials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51520" y="188640"/>
            <a:ext cx="195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Installation Steps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71600" y="1628800"/>
            <a:ext cx="243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Installation Steps - Ⅰ</a:t>
            </a:r>
            <a:endParaRPr lang="ko-KR" altLang="en-US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971600" y="2828933"/>
            <a:ext cx="245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Installation Steps –</a:t>
            </a:r>
            <a:r>
              <a:rPr lang="ko-KR" altLang="en-US" dirty="0" smtClean="0"/>
              <a:t> </a:t>
            </a:r>
            <a:r>
              <a:rPr lang="en-US" altLang="ko-KR" dirty="0" smtClean="0"/>
              <a:t>Ⅱ</a:t>
            </a:r>
            <a:endParaRPr lang="ko-KR" altLang="en-US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971600" y="4029066"/>
            <a:ext cx="243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Installation Steps - Ⅲ</a:t>
            </a:r>
            <a:endParaRPr lang="ko-KR" altLang="en-US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971600" y="5229200"/>
            <a:ext cx="243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Installation Steps - Ⅳ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35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Installation Steps -Ⅰ</a:t>
            </a:r>
            <a:endParaRPr lang="ko-KR" alt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71600" y="4942909"/>
            <a:ext cx="7999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 Write </a:t>
            </a:r>
            <a:r>
              <a:rPr lang="en-US" altLang="ko-KR" dirty="0" err="1" smtClean="0"/>
              <a:t>Raspian</a:t>
            </a:r>
            <a:r>
              <a:rPr lang="en-US" altLang="ko-KR" dirty="0" smtClean="0"/>
              <a:t> Image in the formatted </a:t>
            </a:r>
            <a:r>
              <a:rPr lang="en-US" altLang="ko-KR" dirty="0" err="1" smtClean="0"/>
              <a:t>MicroSD</a:t>
            </a:r>
            <a:r>
              <a:rPr lang="en-US" altLang="ko-KR" dirty="0" smtClean="0"/>
              <a:t> card using </a:t>
            </a:r>
          </a:p>
          <a:p>
            <a:r>
              <a:rPr lang="en-US" altLang="ko-KR" dirty="0" smtClean="0"/>
              <a:t>   Win32DiskImager program.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1600" y="1403484"/>
            <a:ext cx="7694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Install </a:t>
            </a:r>
            <a:r>
              <a:rPr lang="en-US" altLang="ko-KR" dirty="0" err="1" smtClean="0"/>
              <a:t>sd</a:t>
            </a:r>
            <a:r>
              <a:rPr lang="en-US" altLang="ko-KR" dirty="0" smtClean="0"/>
              <a:t> formatter program after decompressing sdformatter.zip file.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2219091"/>
            <a:ext cx="399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Install Win32DiskImager program.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3034698"/>
            <a:ext cx="5442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Insert </a:t>
            </a:r>
            <a:r>
              <a:rPr lang="en-US" altLang="ko-KR" dirty="0" err="1" smtClean="0"/>
              <a:t>usb</a:t>
            </a:r>
            <a:r>
              <a:rPr lang="en-US" altLang="ko-KR" dirty="0" smtClean="0"/>
              <a:t> reader to Windows Desktop </a:t>
            </a:r>
            <a:r>
              <a:rPr lang="en-US" altLang="ko-KR" dirty="0" err="1" smtClean="0"/>
              <a:t>usb</a:t>
            </a:r>
            <a:r>
              <a:rPr lang="en-US" altLang="ko-KR" dirty="0" smtClean="0"/>
              <a:t> slot </a:t>
            </a:r>
          </a:p>
          <a:p>
            <a:r>
              <a:rPr lang="en-US" altLang="ko-KR" dirty="0" smtClean="0"/>
              <a:t>   after you connect </a:t>
            </a:r>
            <a:r>
              <a:rPr lang="en-US" altLang="ko-KR" dirty="0" err="1" smtClean="0"/>
              <a:t>MicroSD</a:t>
            </a:r>
            <a:r>
              <a:rPr lang="en-US" altLang="ko-KR" dirty="0" smtClean="0"/>
              <a:t> card to </a:t>
            </a:r>
            <a:r>
              <a:rPr lang="en-US" altLang="ko-KR" dirty="0" err="1" smtClean="0"/>
              <a:t>Usb</a:t>
            </a:r>
            <a:r>
              <a:rPr lang="en-US" altLang="ko-KR" dirty="0" smtClean="0"/>
              <a:t> Reader.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4127304"/>
            <a:ext cx="560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Format </a:t>
            </a:r>
            <a:r>
              <a:rPr lang="en-US" altLang="ko-KR" dirty="0" err="1" smtClean="0"/>
              <a:t>MicroSD</a:t>
            </a:r>
            <a:r>
              <a:rPr lang="en-US" altLang="ko-KR" dirty="0" smtClean="0"/>
              <a:t> card using </a:t>
            </a:r>
            <a:r>
              <a:rPr lang="en-US" altLang="ko-KR" dirty="0" err="1" smtClean="0"/>
              <a:t>sdformatter</a:t>
            </a:r>
            <a:r>
              <a:rPr lang="en-US" altLang="ko-KR" dirty="0" smtClean="0"/>
              <a:t> program.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71600" y="836712"/>
            <a:ext cx="362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Use SD Formatter download Site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71600" y="1268760"/>
            <a:ext cx="515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u="sng" dirty="0" smtClean="0">
                <a:hlinkClick r:id="rId2"/>
              </a:rPr>
              <a:t>https://www.sdcard.org/downloads/index.html</a:t>
            </a:r>
            <a:r>
              <a:rPr lang="en-US" altLang="ko-KR" dirty="0" smtClean="0">
                <a:hlinkClick r:id="rId2"/>
              </a:rPr>
              <a:t> </a:t>
            </a:r>
            <a:endParaRPr lang="en-US" altLang="ko-KR" dirty="0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2" name="_x64673120" descr="EMB00001e38210a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72816"/>
            <a:ext cx="8640960" cy="468052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1520" y="188640"/>
            <a:ext cx="7694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Install </a:t>
            </a:r>
            <a:r>
              <a:rPr lang="en-US" altLang="ko-KR" dirty="0" err="1" smtClean="0"/>
              <a:t>sd</a:t>
            </a:r>
            <a:r>
              <a:rPr lang="en-US" altLang="ko-KR" dirty="0" smtClean="0"/>
              <a:t> formatter program after decompressing sdformatter.zip file.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7345" name="_x64673040" descr="EMB00001e38210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1" y="1988840"/>
            <a:ext cx="1440160" cy="1440160"/>
          </a:xfrm>
          <a:prstGeom prst="rect">
            <a:avLst/>
          </a:prstGeom>
          <a:noFill/>
        </p:spPr>
      </p:pic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7347" name="_x64673440" descr="EMB00001e3821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1988840"/>
            <a:ext cx="5760640" cy="36004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1600" y="908720"/>
            <a:ext cx="218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SDFormatter</a:t>
            </a:r>
            <a:r>
              <a:rPr lang="en-US" altLang="ko-KR" dirty="0" smtClean="0"/>
              <a:t> Install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1600" y="1268760"/>
            <a:ext cx="531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u="sng" dirty="0" smtClean="0">
                <a:hlinkClick r:id="rId2"/>
              </a:rPr>
              <a:t>http://sourceforge.net/projects/win32diskimager/</a:t>
            </a:r>
            <a:endParaRPr lang="en-US" altLang="ko-KR" dirty="0"/>
          </a:p>
        </p:txBody>
      </p:sp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9633" name="_x64673440" descr="EMB00001e382115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844824"/>
            <a:ext cx="8640960" cy="482453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1520" y="188640"/>
            <a:ext cx="399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Install Win32DiskImager program.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1600" y="836712"/>
            <a:ext cx="3592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Win32DiskImager download Site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71600" y="908720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Win32DiskImager Install</a:t>
            </a:r>
            <a:endParaRPr lang="ko-KR" altLang="en-US" dirty="0"/>
          </a:p>
        </p:txBody>
      </p:sp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9089" name="_x64673040" descr="EMB00001e3821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988840"/>
            <a:ext cx="1424731" cy="1440160"/>
          </a:xfrm>
          <a:prstGeom prst="rect">
            <a:avLst/>
          </a:prstGeom>
          <a:noFill/>
        </p:spPr>
      </p:pic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9091" name="_x64673040" descr="EMB00001e38211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1988840"/>
            <a:ext cx="5760640" cy="28803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C:\Users\kitai\Desktop\제목 없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348880"/>
            <a:ext cx="2973119" cy="1537826"/>
          </a:xfrm>
          <a:prstGeom prst="rect">
            <a:avLst/>
          </a:prstGeom>
          <a:noFill/>
        </p:spPr>
      </p:pic>
      <p:pic>
        <p:nvPicPr>
          <p:cNvPr id="68610" name="Picture 2" descr="C:\Users\kitai\Desktop\제목 없음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1268760"/>
            <a:ext cx="2664296" cy="471065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520" y="188640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Insert </a:t>
            </a:r>
            <a:r>
              <a:rPr lang="en-US" altLang="ko-KR" dirty="0" err="1" smtClean="0"/>
              <a:t>usb</a:t>
            </a:r>
            <a:r>
              <a:rPr lang="en-US" altLang="ko-KR" dirty="0" smtClean="0"/>
              <a:t> reader to Window’s Desktop </a:t>
            </a:r>
            <a:r>
              <a:rPr lang="en-US" altLang="ko-KR" dirty="0" err="1" smtClean="0"/>
              <a:t>usb</a:t>
            </a:r>
            <a:r>
              <a:rPr lang="en-US" altLang="ko-KR" dirty="0" smtClean="0"/>
              <a:t> slot after you connect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MicroSD</a:t>
            </a:r>
            <a:r>
              <a:rPr lang="en-US" altLang="ko-KR" dirty="0" smtClean="0"/>
              <a:t> card to </a:t>
            </a:r>
            <a:r>
              <a:rPr lang="en-US" altLang="ko-KR" dirty="0" err="1" smtClean="0"/>
              <a:t>Usb</a:t>
            </a:r>
            <a:r>
              <a:rPr lang="en-US" altLang="ko-KR" dirty="0" smtClean="0"/>
              <a:t> Reader.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1600" y="620688"/>
            <a:ext cx="3496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HY견고딕" pitchFamily="18" charset="-127"/>
                <a:ea typeface="HY견고딕" pitchFamily="18" charset="-127"/>
              </a:rPr>
              <a:t>[ Contents ]</a:t>
            </a:r>
            <a:endParaRPr lang="ko-KR" altLang="en-US" sz="4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924944"/>
            <a:ext cx="2930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1. Raspberry Pi ?</a:t>
            </a:r>
            <a:endParaRPr lang="ko-KR" altLang="en-US" sz="2800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3645024"/>
            <a:ext cx="4382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2. Setting up raspberry pi</a:t>
            </a:r>
            <a:endParaRPr lang="ko-KR" altLang="en-US" sz="2800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2132856"/>
            <a:ext cx="372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0. Software Education</a:t>
            </a:r>
            <a:endParaRPr lang="ko-KR" altLang="en-US" sz="28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420888"/>
            <a:ext cx="349188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1268760"/>
            <a:ext cx="5040560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51520" y="188640"/>
            <a:ext cx="560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Format </a:t>
            </a:r>
            <a:r>
              <a:rPr lang="en-US" altLang="ko-KR" dirty="0" err="1" smtClean="0"/>
              <a:t>MicroSD</a:t>
            </a:r>
            <a:r>
              <a:rPr lang="en-US" altLang="ko-KR" dirty="0" smtClean="0"/>
              <a:t> card using </a:t>
            </a:r>
            <a:r>
              <a:rPr lang="en-US" altLang="ko-KR" dirty="0" err="1" smtClean="0"/>
              <a:t>sdformatter</a:t>
            </a:r>
            <a:r>
              <a:rPr lang="en-US" altLang="ko-KR" dirty="0" smtClean="0"/>
              <a:t> program.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68760"/>
            <a:ext cx="5760640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6" name="Picture 4" descr="C:\Users\kitai\Desktop\제목 없음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1988840"/>
            <a:ext cx="2160240" cy="21602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520" y="188640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 Write </a:t>
            </a:r>
            <a:r>
              <a:rPr lang="en-US" altLang="ko-KR" dirty="0" err="1" smtClean="0"/>
              <a:t>Raspian</a:t>
            </a:r>
            <a:r>
              <a:rPr lang="en-US" altLang="ko-KR" dirty="0" smtClean="0"/>
              <a:t> Image in the formatted </a:t>
            </a:r>
            <a:r>
              <a:rPr lang="en-US" altLang="ko-KR" dirty="0" err="1" smtClean="0"/>
              <a:t>MicroSD</a:t>
            </a:r>
            <a:r>
              <a:rPr lang="en-US" altLang="ko-KR" dirty="0" smtClean="0"/>
              <a:t> card using</a:t>
            </a:r>
          </a:p>
          <a:p>
            <a:r>
              <a:rPr lang="en-US" altLang="ko-KR" dirty="0" smtClean="0"/>
              <a:t>   Win32DiskImager program.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1600" y="1988840"/>
            <a:ext cx="32480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&lt; </a:t>
            </a:r>
            <a:r>
              <a:rPr lang="en-US" altLang="ko-KR" dirty="0" err="1" smtClean="0">
                <a:solidFill>
                  <a:srgbClr val="FF0000"/>
                </a:solidFill>
              </a:rPr>
              <a:t>chaged</a:t>
            </a:r>
            <a:r>
              <a:rPr lang="en-US" altLang="ko-KR" dirty="0" smtClean="0">
                <a:solidFill>
                  <a:srgbClr val="FF0000"/>
                </a:solidFill>
              </a:rPr>
              <a:t> code line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altLang="ko-KR" dirty="0" err="1" smtClean="0">
                <a:solidFill>
                  <a:srgbClr val="FF0000"/>
                </a:solidFill>
              </a:rPr>
              <a:t>Hdmi_force_hotplug</a:t>
            </a:r>
            <a:r>
              <a:rPr lang="en-US" altLang="ko-KR" dirty="0" smtClean="0">
                <a:solidFill>
                  <a:srgbClr val="FF0000"/>
                </a:solidFill>
              </a:rPr>
              <a:t> = 1</a:t>
            </a:r>
          </a:p>
          <a:p>
            <a:r>
              <a:rPr lang="en-US" altLang="ko-KR" dirty="0" err="1" smtClean="0">
                <a:solidFill>
                  <a:srgbClr val="FF0000"/>
                </a:solidFill>
              </a:rPr>
              <a:t>Hdmi_group</a:t>
            </a:r>
            <a:r>
              <a:rPr lang="en-US" altLang="ko-KR" dirty="0" smtClean="0">
                <a:solidFill>
                  <a:srgbClr val="FF0000"/>
                </a:solidFill>
              </a:rPr>
              <a:t> = 2</a:t>
            </a:r>
          </a:p>
          <a:p>
            <a:r>
              <a:rPr lang="en-US" altLang="ko-KR" dirty="0" err="1" smtClean="0">
                <a:solidFill>
                  <a:srgbClr val="FF0000"/>
                </a:solidFill>
              </a:rPr>
              <a:t>Hdmi_mode</a:t>
            </a:r>
            <a:r>
              <a:rPr lang="en-US" altLang="ko-KR" dirty="0" smtClean="0">
                <a:solidFill>
                  <a:srgbClr val="FF0000"/>
                </a:solidFill>
              </a:rPr>
              <a:t> = 16 (1024x768)</a:t>
            </a:r>
          </a:p>
          <a:p>
            <a:r>
              <a:rPr lang="en-US" altLang="ko-KR" dirty="0" err="1" smtClean="0">
                <a:solidFill>
                  <a:srgbClr val="FF0000"/>
                </a:solidFill>
              </a:rPr>
              <a:t>Hdmi_drive</a:t>
            </a:r>
            <a:r>
              <a:rPr lang="en-US" altLang="ko-KR" dirty="0" smtClean="0">
                <a:solidFill>
                  <a:srgbClr val="FF0000"/>
                </a:solidFill>
              </a:rPr>
              <a:t> = 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7496" y="1988840"/>
            <a:ext cx="453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Reason for this step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Setting of </a:t>
            </a:r>
            <a:r>
              <a:rPr lang="en-US" altLang="ko-KR" dirty="0" err="1" smtClean="0">
                <a:solidFill>
                  <a:srgbClr val="0070C0"/>
                </a:solidFill>
              </a:rPr>
              <a:t>hdmi</a:t>
            </a:r>
            <a:r>
              <a:rPr lang="en-US" altLang="ko-KR" dirty="0" smtClean="0">
                <a:solidFill>
                  <a:srgbClr val="0070C0"/>
                </a:solidFill>
              </a:rPr>
              <a:t>-to-</a:t>
            </a:r>
            <a:r>
              <a:rPr lang="en-US" altLang="ko-KR" dirty="0" err="1" smtClean="0">
                <a:solidFill>
                  <a:srgbClr val="0070C0"/>
                </a:solidFill>
              </a:rPr>
              <a:t>vga</a:t>
            </a:r>
            <a:r>
              <a:rPr lang="en-US" altLang="ko-KR" dirty="0" smtClean="0">
                <a:solidFill>
                  <a:srgbClr val="0070C0"/>
                </a:solidFill>
              </a:rPr>
              <a:t> converter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If monitor cable is only </a:t>
            </a:r>
            <a:r>
              <a:rPr lang="en-US" altLang="ko-KR" dirty="0" err="1" smtClean="0">
                <a:solidFill>
                  <a:srgbClr val="0070C0"/>
                </a:solidFill>
              </a:rPr>
              <a:t>hdmi</a:t>
            </a:r>
            <a:r>
              <a:rPr lang="en-US" altLang="ko-KR" dirty="0" smtClean="0">
                <a:solidFill>
                  <a:srgbClr val="0070C0"/>
                </a:solidFill>
              </a:rPr>
              <a:t> type, 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the front of changed code line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enter ‘#’ character.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3645024"/>
            <a:ext cx="71125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Copy the “take the fortune cookie.sb” file of </a:t>
            </a:r>
            <a:r>
              <a:rPr lang="en-US" altLang="ko-KR" dirty="0" err="1" smtClean="0"/>
              <a:t>usb</a:t>
            </a:r>
            <a:r>
              <a:rPr lang="en-US" altLang="ko-KR" dirty="0" smtClean="0"/>
              <a:t> memory card </a:t>
            </a:r>
          </a:p>
          <a:p>
            <a:r>
              <a:rPr lang="en-US" altLang="ko-KR" dirty="0" smtClean="0"/>
              <a:t>to boot directory in </a:t>
            </a:r>
            <a:r>
              <a:rPr lang="en-US" altLang="ko-KR" dirty="0" err="1" smtClean="0"/>
              <a:t>MicroSD</a:t>
            </a:r>
            <a:r>
              <a:rPr lang="en-US" altLang="ko-KR" dirty="0" smtClean="0"/>
              <a:t> card.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0070C0"/>
                </a:solidFill>
              </a:rPr>
              <a:t>Reason for this step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 : scratch </a:t>
            </a:r>
            <a:r>
              <a:rPr lang="en-US" altLang="ko-KR" dirty="0" err="1" smtClean="0">
                <a:solidFill>
                  <a:srgbClr val="0070C0"/>
                </a:solidFill>
              </a:rPr>
              <a:t>lession</a:t>
            </a:r>
            <a:r>
              <a:rPr lang="en-US" altLang="ko-KR" dirty="0" smtClean="0">
                <a:solidFill>
                  <a:srgbClr val="0070C0"/>
                </a:solidFill>
              </a:rPr>
              <a:t> for data file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5517232"/>
            <a:ext cx="484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Eject </a:t>
            </a:r>
            <a:r>
              <a:rPr lang="en-US" altLang="ko-KR" dirty="0" err="1" smtClean="0"/>
              <a:t>MicroSD</a:t>
            </a:r>
            <a:r>
              <a:rPr lang="en-US" altLang="ko-KR" dirty="0" smtClean="0"/>
              <a:t> card from window </a:t>
            </a:r>
            <a:r>
              <a:rPr lang="en-US" altLang="ko-KR" dirty="0" err="1" smtClean="0"/>
              <a:t>usb</a:t>
            </a:r>
            <a:r>
              <a:rPr lang="en-US" altLang="ko-KR" dirty="0" smtClean="0"/>
              <a:t> slot.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908720"/>
            <a:ext cx="7595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Change “config.txt” file content in boot </a:t>
            </a:r>
            <a:r>
              <a:rPr lang="en-US" altLang="ko-KR" dirty="0" err="1" smtClean="0"/>
              <a:t>derectory</a:t>
            </a:r>
            <a:r>
              <a:rPr lang="en-US" altLang="ko-KR" dirty="0" smtClean="0"/>
              <a:t> of </a:t>
            </a:r>
            <a:r>
              <a:rPr lang="en-US" altLang="ko-KR" dirty="0" err="1" smtClean="0"/>
              <a:t>MicroSD</a:t>
            </a:r>
            <a:r>
              <a:rPr lang="en-US" altLang="ko-KR" dirty="0" smtClean="0"/>
              <a:t> card </a:t>
            </a:r>
          </a:p>
          <a:p>
            <a:r>
              <a:rPr lang="en-US" altLang="ko-KR" dirty="0" smtClean="0"/>
              <a:t>    Using window’s </a:t>
            </a:r>
            <a:r>
              <a:rPr lang="en-US" altLang="ko-KR" dirty="0" err="1" smtClean="0"/>
              <a:t>wordpad</a:t>
            </a:r>
            <a:r>
              <a:rPr lang="en-US" altLang="ko-KR" dirty="0" smtClean="0"/>
              <a:t> text editor.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1520" y="188640"/>
            <a:ext cx="243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Installation Steps - Ⅱ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" descr="C:\Users\kitai\Desktop\제목 없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052736"/>
            <a:ext cx="8640960" cy="54006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51520" y="260648"/>
            <a:ext cx="7509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Change “config.txt” file content in boot </a:t>
            </a:r>
            <a:r>
              <a:rPr lang="en-US" altLang="ko-KR" dirty="0" err="1" smtClean="0"/>
              <a:t>derectory</a:t>
            </a:r>
            <a:r>
              <a:rPr lang="en-US" altLang="ko-KR" dirty="0" smtClean="0"/>
              <a:t> of </a:t>
            </a:r>
            <a:r>
              <a:rPr lang="en-US" altLang="ko-KR" dirty="0" err="1" smtClean="0"/>
              <a:t>MicroSD</a:t>
            </a:r>
            <a:r>
              <a:rPr lang="en-US" altLang="ko-KR" dirty="0" smtClean="0"/>
              <a:t> card </a:t>
            </a:r>
          </a:p>
          <a:p>
            <a:r>
              <a:rPr lang="en-US" altLang="ko-KR" dirty="0" smtClean="0"/>
              <a:t>Using window’s </a:t>
            </a:r>
            <a:r>
              <a:rPr lang="en-US" altLang="ko-KR" dirty="0" err="1" smtClean="0"/>
              <a:t>wordpad</a:t>
            </a:r>
            <a:r>
              <a:rPr lang="en-US" altLang="ko-KR" dirty="0" smtClean="0"/>
              <a:t> text editor.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38571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&lt; changed code line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altLang="ko-KR" dirty="0" err="1" smtClean="0">
                <a:solidFill>
                  <a:srgbClr val="FF0000"/>
                </a:solidFill>
              </a:rPr>
              <a:t>Hdmi_force_hotplug</a:t>
            </a:r>
            <a:r>
              <a:rPr lang="en-US" altLang="ko-KR" dirty="0" smtClean="0">
                <a:solidFill>
                  <a:srgbClr val="FF0000"/>
                </a:solidFill>
              </a:rPr>
              <a:t> = 1</a:t>
            </a:r>
          </a:p>
          <a:p>
            <a:r>
              <a:rPr lang="en-US" altLang="ko-KR" dirty="0" err="1" smtClean="0">
                <a:solidFill>
                  <a:srgbClr val="FF0000"/>
                </a:solidFill>
              </a:rPr>
              <a:t>Hdmi_group</a:t>
            </a:r>
            <a:r>
              <a:rPr lang="en-US" altLang="ko-KR" dirty="0" smtClean="0">
                <a:solidFill>
                  <a:srgbClr val="FF0000"/>
                </a:solidFill>
              </a:rPr>
              <a:t> = 2</a:t>
            </a:r>
          </a:p>
          <a:p>
            <a:r>
              <a:rPr lang="en-US" altLang="ko-KR" dirty="0" err="1" smtClean="0">
                <a:solidFill>
                  <a:srgbClr val="FF0000"/>
                </a:solidFill>
              </a:rPr>
              <a:t>Hdmi_mode</a:t>
            </a:r>
            <a:r>
              <a:rPr lang="en-US" altLang="ko-KR" dirty="0" smtClean="0">
                <a:solidFill>
                  <a:srgbClr val="FF0000"/>
                </a:solidFill>
              </a:rPr>
              <a:t> = 16 (1024x768 60Hz)</a:t>
            </a:r>
          </a:p>
          <a:p>
            <a:r>
              <a:rPr lang="en-US" altLang="ko-KR" dirty="0" err="1" smtClean="0">
                <a:solidFill>
                  <a:srgbClr val="FF0000"/>
                </a:solidFill>
              </a:rPr>
              <a:t>Hdmi_drive</a:t>
            </a:r>
            <a:r>
              <a:rPr lang="en-US" altLang="ko-KR" dirty="0" smtClean="0">
                <a:solidFill>
                  <a:srgbClr val="FF0000"/>
                </a:solidFill>
              </a:rPr>
              <a:t> = 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6561" name="Picture 1" descr="C:\Users\kitai\Desktop\제목 없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00808"/>
            <a:ext cx="8640960" cy="493248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572000" y="260648"/>
            <a:ext cx="3777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More Settings are in website </a:t>
            </a:r>
          </a:p>
          <a:p>
            <a:r>
              <a:rPr lang="en-US" altLang="ko-KR" dirty="0" smtClean="0"/>
              <a:t>of </a:t>
            </a:r>
            <a:r>
              <a:rPr lang="en-US" altLang="ko-KR" dirty="0" smtClean="0">
                <a:hlinkClick r:id="rId3"/>
              </a:rPr>
              <a:t>http://elinux.org/RPi_config.txt</a:t>
            </a:r>
            <a:r>
              <a:rPr lang="en-US" altLang="ko-KR" dirty="0" smtClean="0"/>
              <a:t> 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C:\Users\kitai\Desktop\제목 없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0728"/>
            <a:ext cx="8640960" cy="5544616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51520" y="260648"/>
            <a:ext cx="7112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Copy the “take the fortune cookie.sb” file of </a:t>
            </a:r>
            <a:r>
              <a:rPr lang="en-US" altLang="ko-KR" dirty="0" err="1" smtClean="0"/>
              <a:t>usb</a:t>
            </a:r>
            <a:r>
              <a:rPr lang="en-US" altLang="ko-KR" dirty="0" smtClean="0"/>
              <a:t> memory card </a:t>
            </a:r>
          </a:p>
          <a:p>
            <a:r>
              <a:rPr lang="en-US" altLang="ko-KR" dirty="0" smtClean="0"/>
              <a:t>to boot directory in </a:t>
            </a:r>
            <a:r>
              <a:rPr lang="en-US" altLang="ko-KR" dirty="0" err="1" smtClean="0"/>
              <a:t>MicroSD</a:t>
            </a:r>
            <a:r>
              <a:rPr lang="en-US" altLang="ko-KR" dirty="0" smtClean="0"/>
              <a:t> card.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C:\Users\kitai\Desktop\제목 없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988839"/>
            <a:ext cx="2160240" cy="1440161"/>
          </a:xfrm>
          <a:prstGeom prst="rect">
            <a:avLst/>
          </a:prstGeom>
          <a:noFill/>
        </p:spPr>
      </p:pic>
      <p:pic>
        <p:nvPicPr>
          <p:cNvPr id="4" name="Picture 2" descr="C:\Users\kitai\Desktop\제목 없음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268760"/>
            <a:ext cx="2160240" cy="397033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51520" y="188640"/>
            <a:ext cx="589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Eject </a:t>
            </a:r>
            <a:r>
              <a:rPr lang="en-US" altLang="ko-KR" dirty="0" err="1" smtClean="0"/>
              <a:t>MicroSD</a:t>
            </a:r>
            <a:r>
              <a:rPr lang="en-US" altLang="ko-KR" dirty="0" smtClean="0"/>
              <a:t> card from window’s desktop </a:t>
            </a:r>
            <a:r>
              <a:rPr lang="en-US" altLang="ko-KR" dirty="0" err="1" smtClean="0"/>
              <a:t>usb</a:t>
            </a:r>
            <a:r>
              <a:rPr lang="en-US" altLang="ko-KR" dirty="0" smtClean="0"/>
              <a:t> slot.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908720"/>
            <a:ext cx="54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Insert </a:t>
            </a:r>
            <a:r>
              <a:rPr lang="en-US" altLang="ko-KR" dirty="0" err="1" smtClean="0"/>
              <a:t>MicroSD</a:t>
            </a:r>
            <a:r>
              <a:rPr lang="en-US" altLang="ko-KR" dirty="0" smtClean="0"/>
              <a:t> card to </a:t>
            </a:r>
            <a:r>
              <a:rPr lang="en-US" altLang="ko-KR" dirty="0" err="1" smtClean="0"/>
              <a:t>usb</a:t>
            </a:r>
            <a:r>
              <a:rPr lang="en-US" altLang="ko-KR" dirty="0" smtClean="0"/>
              <a:t> slot of Raspberry pi.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59810"/>
            <a:ext cx="655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Connect keyboard and mouse to </a:t>
            </a:r>
            <a:r>
              <a:rPr lang="en-US" altLang="ko-KR" dirty="0" err="1" smtClean="0"/>
              <a:t>usb</a:t>
            </a:r>
            <a:r>
              <a:rPr lang="en-US" altLang="ko-KR" dirty="0" smtClean="0"/>
              <a:t> slot of Raspberry pi.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600" y="3438989"/>
            <a:ext cx="584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Boot after connecting power cable to Raspberry pi.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4190079"/>
            <a:ext cx="612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5. Finally, the </a:t>
            </a:r>
            <a:r>
              <a:rPr lang="en-US" altLang="ko-KR" dirty="0" err="1" smtClean="0"/>
              <a:t>vga</a:t>
            </a:r>
            <a:r>
              <a:rPr lang="en-US" altLang="ko-KR" dirty="0" smtClean="0"/>
              <a:t> monitor show Raspberry pi boot logo.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1520" y="188640"/>
            <a:ext cx="243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Installation Steps - Ⅲ</a:t>
            </a:r>
            <a:endParaRPr lang="ko-KR" alt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71600" y="2410900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Connect cable using </a:t>
            </a:r>
            <a:r>
              <a:rPr lang="en-US" altLang="ko-KR" dirty="0" err="1" smtClean="0"/>
              <a:t>hdmi</a:t>
            </a:r>
            <a:r>
              <a:rPr lang="en-US" altLang="ko-KR" dirty="0" smtClean="0"/>
              <a:t> to </a:t>
            </a:r>
            <a:r>
              <a:rPr lang="en-US" altLang="ko-KR" dirty="0" err="1" smtClean="0"/>
              <a:t>vga</a:t>
            </a:r>
            <a:r>
              <a:rPr lang="en-US" altLang="ko-KR" dirty="0" smtClean="0"/>
              <a:t> converter </a:t>
            </a:r>
          </a:p>
          <a:p>
            <a:r>
              <a:rPr lang="en-US" altLang="ko-KR" dirty="0" smtClean="0"/>
              <a:t>   between raspberry pi </a:t>
            </a:r>
            <a:r>
              <a:rPr lang="en-US" altLang="ko-KR" dirty="0" err="1" smtClean="0"/>
              <a:t>hdmi</a:t>
            </a:r>
            <a:r>
              <a:rPr lang="en-US" altLang="ko-KR" dirty="0" smtClean="0"/>
              <a:t> slot and </a:t>
            </a:r>
            <a:r>
              <a:rPr lang="en-US" altLang="ko-KR" dirty="0" err="1" smtClean="0"/>
              <a:t>vga</a:t>
            </a:r>
            <a:r>
              <a:rPr lang="en-US" altLang="ko-KR" dirty="0" smtClean="0"/>
              <a:t> monitor.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71600" y="4941168"/>
            <a:ext cx="8481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6. After you execute scratch program and open “take the fortune cookie.sb”     </a:t>
            </a:r>
          </a:p>
          <a:p>
            <a:r>
              <a:rPr lang="en-US" altLang="ko-KR" dirty="0" smtClean="0"/>
              <a:t>   file in boot directory of Raspberry pi, confirm the next </a:t>
            </a:r>
            <a:r>
              <a:rPr lang="en-US" altLang="ko-KR" dirty="0" err="1" smtClean="0"/>
              <a:t>lession</a:t>
            </a:r>
            <a:r>
              <a:rPr lang="en-US" altLang="ko-KR" dirty="0" smtClean="0"/>
              <a:t> project.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C:\Users\kitai\Desktop\제목 없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988840"/>
            <a:ext cx="1760881" cy="1296144"/>
          </a:xfrm>
          <a:prstGeom prst="rect">
            <a:avLst/>
          </a:prstGeom>
          <a:noFill/>
        </p:spPr>
      </p:pic>
      <p:pic>
        <p:nvPicPr>
          <p:cNvPr id="4" name="_x216349424" descr="EMB00001e3820f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1412776"/>
            <a:ext cx="3914596" cy="252028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51520" y="188640"/>
            <a:ext cx="54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Insert </a:t>
            </a:r>
            <a:r>
              <a:rPr lang="en-US" altLang="ko-KR" dirty="0" err="1" smtClean="0"/>
              <a:t>MicroSD</a:t>
            </a:r>
            <a:r>
              <a:rPr lang="en-US" altLang="ko-KR" dirty="0" smtClean="0"/>
              <a:t> card to </a:t>
            </a:r>
            <a:r>
              <a:rPr lang="en-US" altLang="ko-KR" dirty="0" err="1" smtClean="0"/>
              <a:t>usb</a:t>
            </a:r>
            <a:r>
              <a:rPr lang="en-US" altLang="ko-KR" dirty="0" smtClean="0"/>
              <a:t> slot of Raspberry pi.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C:\Users\kitai\Desktop\제목 없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988840"/>
            <a:ext cx="1760881" cy="1296144"/>
          </a:xfrm>
          <a:prstGeom prst="rect">
            <a:avLst/>
          </a:prstGeom>
          <a:noFill/>
        </p:spPr>
      </p:pic>
      <p:pic>
        <p:nvPicPr>
          <p:cNvPr id="4" name="_x216349424" descr="EMB00001e3820f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412776"/>
            <a:ext cx="3914596" cy="2520280"/>
          </a:xfrm>
          <a:prstGeom prst="rect">
            <a:avLst/>
          </a:prstGeom>
          <a:noFill/>
        </p:spPr>
      </p:pic>
      <p:pic>
        <p:nvPicPr>
          <p:cNvPr id="6" name="Picture 4" descr="C:\Users\kitai\Desktop\제목 없음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1412776"/>
            <a:ext cx="936104" cy="562731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5724128" y="1628800"/>
            <a:ext cx="50405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1520" y="188640"/>
            <a:ext cx="655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Connect keyboard and mouse to </a:t>
            </a:r>
            <a:r>
              <a:rPr lang="en-US" altLang="ko-KR" dirty="0" err="1" smtClean="0"/>
              <a:t>usb</a:t>
            </a:r>
            <a:r>
              <a:rPr lang="en-US" altLang="ko-KR" dirty="0" smtClean="0"/>
              <a:t> slot of Raspberry pi.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53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 Software Education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36712"/>
            <a:ext cx="3281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Traditional Hardware Industry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92080" y="836712"/>
            <a:ext cx="202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Software Industry</a:t>
            </a:r>
            <a:endParaRPr lang="ko-KR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68760"/>
            <a:ext cx="360040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645024"/>
            <a:ext cx="3600400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1268760"/>
            <a:ext cx="295091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5188581"/>
            <a:ext cx="3168352" cy="832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2080" y="2564904"/>
            <a:ext cx="2016224" cy="231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톱니 모양의 오른쪽 화살표 18"/>
          <p:cNvSpPr/>
          <p:nvPr/>
        </p:nvSpPr>
        <p:spPr>
          <a:xfrm>
            <a:off x="4139952" y="2708920"/>
            <a:ext cx="864096" cy="1728192"/>
          </a:xfrm>
          <a:prstGeom prst="notched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ko-KR" altLang="en-US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C:\Users\kitai\Desktop\제목 없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988840"/>
            <a:ext cx="1760881" cy="1296144"/>
          </a:xfrm>
          <a:prstGeom prst="rect">
            <a:avLst/>
          </a:prstGeom>
          <a:noFill/>
        </p:spPr>
      </p:pic>
      <p:pic>
        <p:nvPicPr>
          <p:cNvPr id="4" name="_x216349424" descr="EMB00001e3820f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412776"/>
            <a:ext cx="3914596" cy="2520280"/>
          </a:xfrm>
          <a:prstGeom prst="rect">
            <a:avLst/>
          </a:prstGeom>
          <a:noFill/>
        </p:spPr>
      </p:pic>
      <p:pic>
        <p:nvPicPr>
          <p:cNvPr id="5" name="Picture 3" descr="C:\Users\kitai\Desktop\제목 없음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4725144"/>
            <a:ext cx="1569556" cy="961250"/>
          </a:xfrm>
          <a:prstGeom prst="rect">
            <a:avLst/>
          </a:prstGeom>
          <a:noFill/>
        </p:spPr>
      </p:pic>
      <p:pic>
        <p:nvPicPr>
          <p:cNvPr id="6" name="Picture 4" descr="C:\Users\kitai\Desktop\제목 없음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4208" y="1484784"/>
            <a:ext cx="936104" cy="562731"/>
          </a:xfrm>
          <a:prstGeom prst="rect">
            <a:avLst/>
          </a:prstGeom>
          <a:noFill/>
        </p:spPr>
      </p:pic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64088" y="4509120"/>
            <a:ext cx="23981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>
            <a:off x="4644008" y="5373216"/>
            <a:ext cx="864096" cy="288032"/>
          </a:xfrm>
          <a:prstGeom prst="rightArrow">
            <a:avLst>
              <a:gd name="adj1" fmla="val 2093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위로 굽은 화살표 11"/>
          <p:cNvSpPr/>
          <p:nvPr/>
        </p:nvSpPr>
        <p:spPr>
          <a:xfrm flipH="1">
            <a:off x="3131840" y="3645024"/>
            <a:ext cx="864096" cy="1944216"/>
          </a:xfrm>
          <a:prstGeom prst="bentUpArrow">
            <a:avLst>
              <a:gd name="adj1" fmla="val 872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40152" y="1628800"/>
            <a:ext cx="50405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1520" y="188640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Connect cable using </a:t>
            </a:r>
            <a:r>
              <a:rPr lang="en-US" altLang="ko-KR" dirty="0" err="1" smtClean="0"/>
              <a:t>hdmi</a:t>
            </a:r>
            <a:r>
              <a:rPr lang="en-US" altLang="ko-KR" dirty="0" smtClean="0"/>
              <a:t> to </a:t>
            </a:r>
            <a:r>
              <a:rPr lang="en-US" altLang="ko-KR" dirty="0" err="1" smtClean="0"/>
              <a:t>vga</a:t>
            </a:r>
            <a:r>
              <a:rPr lang="en-US" altLang="ko-KR" dirty="0" smtClean="0"/>
              <a:t> converter </a:t>
            </a:r>
          </a:p>
          <a:p>
            <a:r>
              <a:rPr lang="en-US" altLang="ko-KR" dirty="0" smtClean="0"/>
              <a:t>   between raspberry pi </a:t>
            </a:r>
            <a:r>
              <a:rPr lang="en-US" altLang="ko-KR" dirty="0" err="1" smtClean="0"/>
              <a:t>hdmi</a:t>
            </a:r>
            <a:r>
              <a:rPr lang="en-US" altLang="ko-KR" dirty="0" smtClean="0"/>
              <a:t> slot and </a:t>
            </a:r>
            <a:r>
              <a:rPr lang="en-US" altLang="ko-KR" dirty="0" err="1" smtClean="0"/>
              <a:t>vga</a:t>
            </a:r>
            <a:r>
              <a:rPr lang="en-US" altLang="ko-KR" dirty="0" smtClean="0"/>
              <a:t> monitor.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C:\Users\kitai\Desktop\제목 없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988840"/>
            <a:ext cx="1760881" cy="1296144"/>
          </a:xfrm>
          <a:prstGeom prst="rect">
            <a:avLst/>
          </a:prstGeom>
          <a:noFill/>
        </p:spPr>
      </p:pic>
      <p:pic>
        <p:nvPicPr>
          <p:cNvPr id="4" name="_x216349424" descr="EMB00001e3820f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412776"/>
            <a:ext cx="3914596" cy="2520280"/>
          </a:xfrm>
          <a:prstGeom prst="rect">
            <a:avLst/>
          </a:prstGeom>
          <a:noFill/>
        </p:spPr>
      </p:pic>
      <p:pic>
        <p:nvPicPr>
          <p:cNvPr id="5" name="Picture 3" descr="C:\Users\kitai\Desktop\제목 없음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4725144"/>
            <a:ext cx="1569556" cy="961250"/>
          </a:xfrm>
          <a:prstGeom prst="rect">
            <a:avLst/>
          </a:prstGeom>
          <a:noFill/>
        </p:spPr>
      </p:pic>
      <p:pic>
        <p:nvPicPr>
          <p:cNvPr id="6" name="Picture 4" descr="C:\Users\kitai\Desktop\제목 없음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4208" y="1484784"/>
            <a:ext cx="936104" cy="562731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64088" y="4509120"/>
            <a:ext cx="23981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>
            <a:off x="4644008" y="5373216"/>
            <a:ext cx="864096" cy="288032"/>
          </a:xfrm>
          <a:prstGeom prst="rightArrow">
            <a:avLst>
              <a:gd name="adj1" fmla="val 1511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위로 굽은 화살표 11"/>
          <p:cNvSpPr/>
          <p:nvPr/>
        </p:nvSpPr>
        <p:spPr>
          <a:xfrm flipH="1">
            <a:off x="3131840" y="3645024"/>
            <a:ext cx="864096" cy="1944216"/>
          </a:xfrm>
          <a:prstGeom prst="bentUpArrow">
            <a:avLst>
              <a:gd name="adj1" fmla="val 9883"/>
              <a:gd name="adj2" fmla="val 25000"/>
              <a:gd name="adj3" fmla="val 308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39752" y="3789040"/>
            <a:ext cx="31432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6024" y="3861048"/>
            <a:ext cx="169545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위로 굽은 화살표 16"/>
          <p:cNvSpPr/>
          <p:nvPr/>
        </p:nvSpPr>
        <p:spPr>
          <a:xfrm>
            <a:off x="1259632" y="4725144"/>
            <a:ext cx="1296144" cy="432048"/>
          </a:xfrm>
          <a:prstGeom prst="bentUpArrow">
            <a:avLst>
              <a:gd name="adj1" fmla="val 25000"/>
              <a:gd name="adj2" fmla="val 13371"/>
              <a:gd name="adj3" fmla="val 343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940152" y="1700808"/>
            <a:ext cx="50405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51520" y="188640"/>
            <a:ext cx="584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Boot after connecting power cable to Raspberry pi.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C:\Users\kitai\Desktop\제목 없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988840"/>
            <a:ext cx="1760881" cy="1296144"/>
          </a:xfrm>
          <a:prstGeom prst="rect">
            <a:avLst/>
          </a:prstGeom>
          <a:noFill/>
        </p:spPr>
      </p:pic>
      <p:pic>
        <p:nvPicPr>
          <p:cNvPr id="4" name="_x216349424" descr="EMB00001e3820f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412776"/>
            <a:ext cx="3914596" cy="2520280"/>
          </a:xfrm>
          <a:prstGeom prst="rect">
            <a:avLst/>
          </a:prstGeom>
          <a:noFill/>
        </p:spPr>
      </p:pic>
      <p:pic>
        <p:nvPicPr>
          <p:cNvPr id="5" name="Picture 3" descr="C:\Users\kitai\Desktop\제목 없음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4725144"/>
            <a:ext cx="1569556" cy="961250"/>
          </a:xfrm>
          <a:prstGeom prst="rect">
            <a:avLst/>
          </a:prstGeom>
          <a:noFill/>
        </p:spPr>
      </p:pic>
      <p:pic>
        <p:nvPicPr>
          <p:cNvPr id="6" name="Picture 4" descr="C:\Users\kitai\Desktop\제목 없음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4208" y="1412776"/>
            <a:ext cx="936104" cy="562731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64088" y="4509120"/>
            <a:ext cx="23981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>
            <a:off x="4644008" y="5373216"/>
            <a:ext cx="864096" cy="288032"/>
          </a:xfrm>
          <a:prstGeom prst="rightArrow">
            <a:avLst>
              <a:gd name="adj1" fmla="val 1511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위로 굽은 화살표 8"/>
          <p:cNvSpPr/>
          <p:nvPr/>
        </p:nvSpPr>
        <p:spPr>
          <a:xfrm flipH="1">
            <a:off x="3131840" y="3645024"/>
            <a:ext cx="864096" cy="1944216"/>
          </a:xfrm>
          <a:prstGeom prst="bentUpArrow">
            <a:avLst>
              <a:gd name="adj1" fmla="val 12208"/>
              <a:gd name="adj2" fmla="val 25000"/>
              <a:gd name="adj3" fmla="val 26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39752" y="3789040"/>
            <a:ext cx="31432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6024" y="3861048"/>
            <a:ext cx="169545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위로 굽은 화살표 11"/>
          <p:cNvSpPr/>
          <p:nvPr/>
        </p:nvSpPr>
        <p:spPr>
          <a:xfrm>
            <a:off x="1187624" y="4725144"/>
            <a:ext cx="1368152" cy="432048"/>
          </a:xfrm>
          <a:prstGeom prst="bentUpArrow">
            <a:avLst>
              <a:gd name="adj1" fmla="val 18023"/>
              <a:gd name="adj2" fmla="val 1569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1" descr="C:\Users\kitai\Desktop\제목 없음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52118" y="4571796"/>
            <a:ext cx="2232248" cy="1296145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5940152" y="1628800"/>
            <a:ext cx="50405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51520" y="188640"/>
            <a:ext cx="612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5. Finally, the </a:t>
            </a:r>
            <a:r>
              <a:rPr lang="en-US" altLang="ko-KR" dirty="0" err="1" smtClean="0"/>
              <a:t>vga</a:t>
            </a:r>
            <a:r>
              <a:rPr lang="en-US" altLang="ko-KR" dirty="0" smtClean="0"/>
              <a:t> monitor show Raspberry pi boot logo.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0728"/>
            <a:ext cx="8640960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51520" y="260648"/>
            <a:ext cx="8481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6. After you execute scratch program and open “take the fortune cookie.sb”     </a:t>
            </a:r>
          </a:p>
          <a:p>
            <a:r>
              <a:rPr lang="en-US" altLang="ko-KR" dirty="0" smtClean="0"/>
              <a:t>   file in boot directory of Raspberry pi, confirm the next </a:t>
            </a:r>
            <a:r>
              <a:rPr lang="en-US" altLang="ko-KR" dirty="0" err="1" smtClean="0"/>
              <a:t>lession</a:t>
            </a:r>
            <a:r>
              <a:rPr lang="en-US" altLang="ko-KR" dirty="0" smtClean="0"/>
              <a:t> project.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0"/>
            <a:ext cx="8640960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548680"/>
            <a:ext cx="240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Raspbian</a:t>
            </a:r>
            <a:r>
              <a:rPr lang="en-US" altLang="ko-KR" dirty="0" smtClean="0"/>
              <a:t> Preferences</a:t>
            </a:r>
            <a:endParaRPr lang="ko-KR" altLang="en-US" dirty="0"/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2769" name="_x220997904" descr="EMB00001e3821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0"/>
            <a:ext cx="8568952" cy="561662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51520" y="188640"/>
            <a:ext cx="243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Installation Steps - Ⅳ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454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Expand </a:t>
            </a:r>
            <a:r>
              <a:rPr lang="en-US" altLang="ko-KR" dirty="0" err="1" smtClean="0"/>
              <a:t>Filesystem</a:t>
            </a:r>
            <a:r>
              <a:rPr lang="en-US" altLang="ko-KR" dirty="0" smtClean="0"/>
              <a:t> &amp; Change Password</a:t>
            </a:r>
            <a:endParaRPr lang="ko-KR" altLang="en-US" dirty="0"/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41" name="_x220997664" descr="EMB00001e3821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836712"/>
            <a:ext cx="7200800" cy="54726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Setting Locale</a:t>
            </a:r>
            <a:endParaRPr lang="ko-KR" altLang="en-US" dirty="0"/>
          </a:p>
        </p:txBody>
      </p:sp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0417" name="_x220997344" descr="EMB00001e3820f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0"/>
            <a:ext cx="7920880" cy="3672408"/>
          </a:xfrm>
          <a:prstGeom prst="rect">
            <a:avLst/>
          </a:prstGeom>
          <a:noFill/>
        </p:spPr>
      </p:pic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Setting </a:t>
            </a:r>
            <a:r>
              <a:rPr lang="en-US" altLang="ko-KR" dirty="0" err="1" smtClean="0"/>
              <a:t>Timezone</a:t>
            </a:r>
            <a:endParaRPr lang="ko-KR" altLang="en-US" dirty="0"/>
          </a:p>
        </p:txBody>
      </p:sp>
      <p:pic>
        <p:nvPicPr>
          <p:cNvPr id="3" name="_x220996704" descr="EMB00001e3820f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96752"/>
            <a:ext cx="7848872" cy="32403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24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Setting Keyboard</a:t>
            </a:r>
            <a:endParaRPr lang="ko-KR" altLang="en-US" dirty="0"/>
          </a:p>
        </p:txBody>
      </p:sp>
      <p:pic>
        <p:nvPicPr>
          <p:cNvPr id="3" name="_x220998704" descr="EMB00001e3820f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052736"/>
            <a:ext cx="7992888" cy="309634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509120"/>
            <a:ext cx="1961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Country : Korean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494116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Variant : Korean 104 Key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53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 Software Education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836712"/>
            <a:ext cx="3888432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836712"/>
            <a:ext cx="4464496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429000"/>
            <a:ext cx="4464496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971600" y="1268760"/>
            <a:ext cx="2387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Basic - Programming</a:t>
            </a:r>
            <a:endParaRPr lang="ko-KR" alt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971600" y="210885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Basic - Offices</a:t>
            </a:r>
            <a:endParaRPr lang="ko-KR" alt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971600" y="2948946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Basic - Games</a:t>
            </a:r>
            <a:endParaRPr lang="ko-KR" alt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971600" y="3789040"/>
            <a:ext cx="269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Basic – System Program</a:t>
            </a:r>
            <a:endParaRPr lang="ko-KR" alt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51520" y="18864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Applications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0" y="1268760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Other - </a:t>
            </a:r>
            <a:r>
              <a:rPr lang="en-US" altLang="ko-KR" dirty="0" err="1" smtClean="0"/>
              <a:t>Piwall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572000" y="2108853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Other - GPIO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72000" y="2948946"/>
            <a:ext cx="150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Other - </a:t>
            </a:r>
            <a:r>
              <a:rPr lang="en-US" altLang="ko-KR" dirty="0" err="1" smtClean="0"/>
              <a:t>Kodi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72000" y="3789040"/>
            <a:ext cx="178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Other - </a:t>
            </a:r>
            <a:r>
              <a:rPr lang="en-US" altLang="ko-KR" dirty="0" err="1" smtClean="0"/>
              <a:t>RetroPi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91680" y="1628800"/>
            <a:ext cx="1609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Programming</a:t>
            </a:r>
            <a:endParaRPr lang="ko-KR" alt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691680" y="234888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Offices</a:t>
            </a:r>
            <a:endParaRPr lang="ko-KR" alt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691680" y="3068960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Games</a:t>
            </a:r>
            <a:endParaRPr lang="ko-KR" alt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691680" y="3789040"/>
            <a:ext cx="189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System Program</a:t>
            </a:r>
            <a:endParaRPr lang="ko-KR" alt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71600" y="83671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Basic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387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Basic - Programming</a:t>
            </a:r>
            <a:endParaRPr lang="ko-KR" altLang="en-US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980728"/>
            <a:ext cx="2736725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2420888"/>
            <a:ext cx="1152128" cy="126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1124744"/>
            <a:ext cx="2376264" cy="132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2636912"/>
            <a:ext cx="2736304" cy="1798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59832" y="2708920"/>
            <a:ext cx="3543204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64088" y="764704"/>
            <a:ext cx="3779912" cy="163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7544" y="4437112"/>
            <a:ext cx="1990725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60232" y="3789040"/>
            <a:ext cx="237626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Basic - Offices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600" y="548680"/>
            <a:ext cx="545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Libre</a:t>
            </a:r>
            <a:r>
              <a:rPr lang="en-US" altLang="ko-KR" dirty="0" smtClean="0"/>
              <a:t> Office Group : Excel, Word, PowerPoint, etc…</a:t>
            </a: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68760"/>
            <a:ext cx="8640960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Basic - Game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54868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MineCraft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Pygame</a:t>
            </a:r>
            <a:r>
              <a:rPr lang="en-US" altLang="ko-KR" dirty="0" smtClean="0"/>
              <a:t> etc…</a:t>
            </a:r>
            <a:endParaRPr lang="ko-KR" altLang="en-US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68760"/>
            <a:ext cx="4320479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268760"/>
            <a:ext cx="4104456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69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Basic – System Program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71600" y="548680"/>
            <a:ext cx="681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Archive, Calculator, File explorer, Image viewer, </a:t>
            </a:r>
            <a:r>
              <a:rPr lang="en-US" altLang="ko-KR" dirty="0" err="1" smtClean="0"/>
              <a:t>Pdf</a:t>
            </a:r>
            <a:r>
              <a:rPr lang="en-US" altLang="ko-KR" dirty="0" smtClean="0"/>
              <a:t> viewer, etc…</a:t>
            </a:r>
            <a:endParaRPr lang="ko-KR" altLang="en-US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052736"/>
            <a:ext cx="864096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90872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other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162880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Piwall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91680" y="234888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GPIO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91680" y="3068960"/>
            <a:ext cx="65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Kodi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91680" y="3789040"/>
            <a:ext cx="92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RetroPi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Other - </a:t>
            </a:r>
            <a:r>
              <a:rPr lang="en-US" altLang="ko-KR" dirty="0" err="1" smtClean="0"/>
              <a:t>Piwall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548680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Example : </a:t>
            </a:r>
            <a:r>
              <a:rPr lang="en-US" altLang="ko-KR" dirty="0" smtClean="0">
                <a:hlinkClick r:id="rId2"/>
              </a:rPr>
              <a:t>link</a:t>
            </a:r>
            <a:endParaRPr lang="en-US" altLang="ko-KR" dirty="0" smtClean="0"/>
          </a:p>
        </p:txBody>
      </p:sp>
      <p:pic>
        <p:nvPicPr>
          <p:cNvPr id="30722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052736"/>
            <a:ext cx="864096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0728"/>
            <a:ext cx="8640960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1520" y="18864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Other - GPIO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142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Other -</a:t>
            </a:r>
            <a:r>
              <a:rPr lang="en-US" altLang="ko-KR" dirty="0" err="1" smtClean="0"/>
              <a:t>Kodi</a:t>
            </a:r>
            <a:endParaRPr lang="ko-KR" altLang="en-US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0728"/>
            <a:ext cx="8640960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53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 Software Education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1628800"/>
            <a:ext cx="1138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Code.org</a:t>
            </a:r>
            <a:endParaRPr lang="ko-KR" altLang="en-US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988840"/>
            <a:ext cx="7920880" cy="4303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251520" y="836712"/>
            <a:ext cx="583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hlinkClick r:id="rId4"/>
              </a:rPr>
              <a:t>US President Barack Obama speech for SW Education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18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Other – </a:t>
            </a:r>
            <a:r>
              <a:rPr lang="en-US" altLang="ko-KR" dirty="0" err="1" smtClean="0"/>
              <a:t>RetroPi</a:t>
            </a:r>
            <a:endParaRPr lang="ko-KR" altLang="en-US" dirty="0"/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0728"/>
            <a:ext cx="8640960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91680" y="4869160"/>
            <a:ext cx="5860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Next </a:t>
            </a:r>
            <a:r>
              <a:rPr lang="en-US" altLang="ko-KR" sz="2400" dirty="0" err="1" smtClean="0"/>
              <a:t>Lession</a:t>
            </a:r>
            <a:r>
              <a:rPr lang="en-US" altLang="ko-KR" sz="2400" dirty="0" smtClean="0"/>
              <a:t> is Scratch Introduction~~~</a:t>
            </a:r>
            <a:endParaRPr lang="ko-KR" altLang="en-US" sz="2400" dirty="0"/>
          </a:p>
        </p:txBody>
      </p:sp>
      <p:sp>
        <p:nvSpPr>
          <p:cNvPr id="12" name="직사각형 11"/>
          <p:cNvSpPr/>
          <p:nvPr/>
        </p:nvSpPr>
        <p:spPr>
          <a:xfrm>
            <a:off x="251520" y="954594"/>
            <a:ext cx="86409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 smtClean="0">
                <a:latin typeface="+mn-ea"/>
              </a:rPr>
              <a:t>Thank you</a:t>
            </a:r>
          </a:p>
          <a:p>
            <a:pPr algn="ctr"/>
            <a:r>
              <a:rPr lang="en-US" altLang="ko-KR" sz="5400" dirty="0" smtClean="0">
                <a:latin typeface="+mn-ea"/>
              </a:rPr>
              <a:t>for </a:t>
            </a:r>
            <a:r>
              <a:rPr lang="en-US" altLang="ko-KR" sz="5400" dirty="0" err="1" smtClean="0">
                <a:latin typeface="+mn-ea"/>
              </a:rPr>
              <a:t>listenning</a:t>
            </a:r>
            <a:r>
              <a:rPr lang="en-US" altLang="ko-KR" sz="5400" dirty="0" smtClean="0">
                <a:latin typeface="+mn-ea"/>
              </a:rPr>
              <a:t> first  </a:t>
            </a:r>
            <a:r>
              <a:rPr lang="en-US" altLang="ko-KR" sz="5400" dirty="0" err="1" smtClean="0">
                <a:latin typeface="+mn-ea"/>
              </a:rPr>
              <a:t>Lession</a:t>
            </a:r>
            <a:endParaRPr lang="ko-KR" altLang="en-US" sz="54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91680" y="3625860"/>
            <a:ext cx="5642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/>
              <a:t>The End : Setting up raspberry pi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1954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Raspberry pi ?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1600" y="548680"/>
            <a:ext cx="4376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a low cost, credit-card sized computer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88224" y="1988840"/>
            <a:ext cx="1699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Eben</a:t>
            </a:r>
            <a:r>
              <a:rPr lang="en-US" altLang="ko-KR" sz="1200" dirty="0" smtClean="0"/>
              <a:t> Upton , </a:t>
            </a:r>
          </a:p>
          <a:p>
            <a:r>
              <a:rPr lang="en-US" altLang="ko-KR" sz="1200" dirty="0" smtClean="0"/>
              <a:t>Raspberry Pi Founder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971600" y="908720"/>
            <a:ext cx="3781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starting at educational purposes</a:t>
            </a:r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0232" y="548680"/>
            <a:ext cx="2232248" cy="145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2420888"/>
            <a:ext cx="268605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1" y="4509120"/>
            <a:ext cx="273630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31840" y="4509120"/>
            <a:ext cx="288032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31840" y="2420888"/>
            <a:ext cx="2880320" cy="1824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51520" y="1340768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The Raspberry Pi Foundation is a registered </a:t>
            </a:r>
            <a:r>
              <a:rPr lang="en-US" altLang="ko-KR" sz="1200" b="1" dirty="0" smtClean="0"/>
              <a:t>educational charity</a:t>
            </a:r>
            <a:r>
              <a:rPr lang="en-US" altLang="ko-KR" sz="1200" dirty="0" smtClean="0"/>
              <a:t> based in the UK. </a:t>
            </a:r>
          </a:p>
          <a:p>
            <a:r>
              <a:rPr lang="en-US" altLang="ko-KR" sz="1200" dirty="0" smtClean="0"/>
              <a:t>The goal is to advance the education of adults and children, </a:t>
            </a:r>
          </a:p>
          <a:p>
            <a:r>
              <a:rPr lang="en-US" altLang="ko-KR" sz="1200" dirty="0" smtClean="0"/>
              <a:t>particularly in the field of computers, computer science and related subjects.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6588224" y="2708920"/>
            <a:ext cx="3131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the Raspberry Pi  has the ability </a:t>
            </a:r>
          </a:p>
          <a:p>
            <a:r>
              <a:rPr lang="en-US" altLang="ko-KR" sz="1200" dirty="0" smtClean="0"/>
              <a:t>to interact with the outside world, </a:t>
            </a:r>
          </a:p>
          <a:p>
            <a:r>
              <a:rPr lang="en-US" altLang="ko-KR" sz="1200" dirty="0" smtClean="0"/>
              <a:t>and has been used in a wide array</a:t>
            </a:r>
          </a:p>
          <a:p>
            <a:r>
              <a:rPr lang="en-US" altLang="ko-KR" sz="1200" dirty="0" smtClean="0"/>
              <a:t>of Digital maker projects, </a:t>
            </a:r>
          </a:p>
          <a:p>
            <a:r>
              <a:rPr lang="en-US" altLang="ko-KR" sz="1200" dirty="0" smtClean="0"/>
              <a:t>from music machines and parent detectors </a:t>
            </a:r>
          </a:p>
          <a:p>
            <a:r>
              <a:rPr lang="en-US" altLang="ko-KR" sz="1200" dirty="0" smtClean="0"/>
              <a:t>to weather stations </a:t>
            </a:r>
          </a:p>
          <a:p>
            <a:r>
              <a:rPr lang="en-US" altLang="ko-KR" sz="1200" dirty="0" smtClean="0"/>
              <a:t>and tweeting birdhouses </a:t>
            </a:r>
          </a:p>
          <a:p>
            <a:r>
              <a:rPr lang="en-US" altLang="ko-KR" sz="1200" dirty="0" smtClean="0"/>
              <a:t>with infra-red cameras.  etc…</a:t>
            </a:r>
          </a:p>
        </p:txBody>
      </p:sp>
      <p:pic>
        <p:nvPicPr>
          <p:cNvPr id="1026" name="Picture 2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660232" y="4509120"/>
            <a:ext cx="223224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98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http://www.raspberrypi.org</a:t>
            </a:r>
            <a:endParaRPr lang="ko-KR" altLang="en-US" dirty="0"/>
          </a:p>
        </p:txBody>
      </p:sp>
      <p:pic>
        <p:nvPicPr>
          <p:cNvPr id="3075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764704"/>
            <a:ext cx="864096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362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http://www.raspberrypi.org/help/</a:t>
            </a:r>
            <a:endParaRPr lang="ko-KR" altLang="en-US" dirty="0" smtClean="0"/>
          </a:p>
        </p:txBody>
      </p:sp>
      <p:pic>
        <p:nvPicPr>
          <p:cNvPr id="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764704"/>
            <a:ext cx="8640960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188640"/>
            <a:ext cx="4152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http://www.raspberrypi.org/resources/</a:t>
            </a:r>
            <a:endParaRPr lang="ko-KR" altLang="en-US" dirty="0" smtClean="0"/>
          </a:p>
        </p:txBody>
      </p:sp>
      <p:pic>
        <p:nvPicPr>
          <p:cNvPr id="4099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764704"/>
            <a:ext cx="8640960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886</Words>
  <Application>Microsoft Office PowerPoint</Application>
  <PresentationFormat>화면 슬라이드 쇼(4:3)</PresentationFormat>
  <Paragraphs>174</Paragraphs>
  <Slides>51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안녕</dc:title>
  <dc:creator>김기태</dc:creator>
  <cp:lastModifiedBy>김기태</cp:lastModifiedBy>
  <cp:revision>69</cp:revision>
  <dcterms:created xsi:type="dcterms:W3CDTF">2016-06-28T00:30:56Z</dcterms:created>
  <dcterms:modified xsi:type="dcterms:W3CDTF">2016-06-29T07:05:05Z</dcterms:modified>
</cp:coreProperties>
</file>